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7" r:id="rId3"/>
    <p:sldId id="256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B52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61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64DF-5DF3-F1F0-C235-129D1D3C9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F8349-5FA7-E699-0FB2-EE9AC2360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3601E-D588-59C7-C2FB-8E77DB69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FEF7-59D4-B314-8B8A-ADA112D7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9510-95AB-60E0-F377-D54FBF4B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19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C265-CFDB-8350-90FC-FDE83DB8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9EA81-C05F-6131-81E6-930114920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BC81C-D97E-73DF-DD5D-EE954A99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0A184-0657-ECE2-7439-3FFCEFAC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D16DE-9F91-F886-3CC5-6D3BE5FA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2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DED02-3A93-7F20-CC65-8476E8102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16211-D27C-D69D-5148-677CA1C08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CC97-D548-D152-4442-82C3870B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1BF08-C5AF-4BD5-480F-27FCF17D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54C73-1E7C-AF62-8893-9404EF16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AA-DC50-568C-5E31-2B37BDF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1448-B6FE-226F-EB75-8F1E8BFE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0C142-8504-C3EB-A797-4906E000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FF5A-7065-C509-16C2-F859E615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98B46-D72B-EFE6-FE58-2F7A45A1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F6A2-B19B-6A56-0E92-1513DA0E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9F552-D9D3-3F24-6C5C-1BF8B314D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6ECA-4152-FCD2-69CA-ECDF46F9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2BC09-67A4-1828-C315-78DF759B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D5797-CEFF-C445-4464-822AE313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1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72FC-EAE9-776B-B1D9-C59407BD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8F82A-1600-1C03-1FA9-19F0FBD38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D11B2-3CBE-87EB-5F98-6AA03B739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AC3D3-63C4-55D5-3F46-0B97CFE4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5BD32-199D-4E57-D858-8FD02034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A7433-1F11-496F-F39E-87376573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5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E15B-9127-D870-924B-ACB19338C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424DF-9BFD-8E54-AD6C-8BF710F8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B6872-8BEB-F90A-B8FB-D521BE095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DC7B8-1A36-11DC-CFAA-EF9FCB833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6DD4D-AEF1-F316-4665-B2CF88159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01E63-D1C4-175C-5DDA-FFBA2492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0CF2E-6AF3-0017-6907-03DF3E20D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7BA924-70A8-C4E5-8854-79AFD277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7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BDA6-CF6B-EF45-BD1D-F2B7064C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DBBE6-5376-EF10-05A3-FEA53024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E43ED-F214-BA55-254F-82029C54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28036-2B7B-4037-5812-B95F3378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5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23F6F-E003-406E-B506-6D262E08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C6C70-328C-5B7B-500A-0349FC28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A5B97-EC41-2DD6-D558-735FF862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9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B00A-D166-D6D3-46E2-3A03839D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A6606-56FC-0BBB-1C55-FB379899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240F8-6542-30DE-6998-9B7249421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C3F7E-1032-1793-C424-478628B8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2B7DB-6298-5916-B055-E81D7344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B533C-9A81-D99F-EC6C-9D889124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5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4C4C-6E7D-B76A-7036-BB02D420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83C3B5-46E2-8721-F3F3-AB0B26C41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18BA1-5E5D-9D8B-3BBC-847C45DBE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2E58A-7E01-98C3-7B22-2D0CFFA9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43F4B-382D-04DF-2575-B612D484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04338-CB49-FBA6-C24B-04CCF83B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4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F234D-FE48-C36B-631A-23168DCC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CCB09-E6D4-2DFA-6712-2BD6FFF1D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9F85F-FD25-AB8A-832C-A928C6335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D3494-EAC3-B949-8648-34FECBD154D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5AA3E-B860-DE2A-6049-4C3F3F4C8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547B1-5486-8143-6898-8091F7DC7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2456C-43E8-644D-A01A-7550A479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6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8AD4E3-94B5-21C2-B0BD-6C65348531BC}"/>
              </a:ext>
            </a:extLst>
          </p:cNvPr>
          <p:cNvSpPr txBox="1"/>
          <p:nvPr/>
        </p:nvSpPr>
        <p:spPr>
          <a:xfrm>
            <a:off x="481263" y="385011"/>
            <a:ext cx="517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1998B-5001-2794-196D-83385D25ABE1}"/>
              </a:ext>
            </a:extLst>
          </p:cNvPr>
          <p:cNvSpPr txBox="1"/>
          <p:nvPr/>
        </p:nvSpPr>
        <p:spPr>
          <a:xfrm>
            <a:off x="481262" y="1247274"/>
            <a:ext cx="10323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Bioassay with novel species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LK952 Corynebacterium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LK960 </a:t>
            </a:r>
            <a:r>
              <a:rPr lang="en-US" dirty="0" err="1"/>
              <a:t>Kocuria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LK1000 </a:t>
            </a:r>
            <a:r>
              <a:rPr lang="en-US" dirty="0" err="1"/>
              <a:t>Kocuria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LK1337 </a:t>
            </a:r>
            <a:r>
              <a:rPr lang="en-US" dirty="0" err="1"/>
              <a:t>Brevibacterium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 pathogen panel (</a:t>
            </a:r>
            <a:r>
              <a:rPr lang="en-US" i="1" dirty="0"/>
              <a:t>A. flavus </a:t>
            </a:r>
            <a:r>
              <a:rPr lang="en-US" dirty="0"/>
              <a:t>came in too late)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biological replicates except for LK1337 (2 biological x 2 technical)</a:t>
            </a:r>
          </a:p>
        </p:txBody>
      </p:sp>
    </p:spTree>
    <p:extLst>
      <p:ext uri="{BB962C8B-B14F-4D97-AF65-F5344CB8AC3E}">
        <p14:creationId xmlns:p14="http://schemas.microsoft.com/office/powerpoint/2010/main" val="333625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0F5044-C4A7-CC56-5090-A291C254065E}"/>
              </a:ext>
            </a:extLst>
          </p:cNvPr>
          <p:cNvSpPr txBox="1"/>
          <p:nvPr/>
        </p:nvSpPr>
        <p:spPr>
          <a:xfrm>
            <a:off x="481263" y="385011"/>
            <a:ext cx="517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Pathogen control</a:t>
            </a:r>
          </a:p>
        </p:txBody>
      </p:sp>
      <p:pic>
        <p:nvPicPr>
          <p:cNvPr id="6" name="Picture 5" descr="A tray of petri dishes&#10;&#10;Description automatically generated">
            <a:extLst>
              <a:ext uri="{FF2B5EF4-FFF2-40B4-BE49-F238E27FC236}">
                <a16:creationId xmlns:a16="http://schemas.microsoft.com/office/drawing/2014/main" id="{80F2BAAD-9CFB-B4A1-F50E-ED9653552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69" t="2787" r="37977" b="6605"/>
          <a:stretch/>
        </p:blipFill>
        <p:spPr>
          <a:xfrm rot="10800000">
            <a:off x="2535154" y="1085850"/>
            <a:ext cx="1263317" cy="5281864"/>
          </a:xfrm>
          <a:prstGeom prst="rect">
            <a:avLst/>
          </a:prstGeom>
        </p:spPr>
      </p:pic>
      <p:pic>
        <p:nvPicPr>
          <p:cNvPr id="7" name="Picture 6" descr="A tray of petri dishes&#10;&#10;Description automatically generated">
            <a:extLst>
              <a:ext uri="{FF2B5EF4-FFF2-40B4-BE49-F238E27FC236}">
                <a16:creationId xmlns:a16="http://schemas.microsoft.com/office/drawing/2014/main" id="{3DE68474-1737-5D0E-2282-02FE05CA2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2" t="1336" r="54154" b="8057"/>
          <a:stretch/>
        </p:blipFill>
        <p:spPr>
          <a:xfrm rot="10800000">
            <a:off x="3999748" y="1085850"/>
            <a:ext cx="1263317" cy="5281864"/>
          </a:xfrm>
          <a:prstGeom prst="rect">
            <a:avLst/>
          </a:prstGeom>
        </p:spPr>
      </p:pic>
      <p:pic>
        <p:nvPicPr>
          <p:cNvPr id="9" name="Picture 8" descr="A tray of clear glasses with yellow liquid&#10;&#10;Description automatically generated">
            <a:extLst>
              <a:ext uri="{FF2B5EF4-FFF2-40B4-BE49-F238E27FC236}">
                <a16:creationId xmlns:a16="http://schemas.microsoft.com/office/drawing/2014/main" id="{22D0569D-2D23-ABC9-D98C-3EC01C089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9" t="2271" r="45437" b="7120"/>
          <a:stretch/>
        </p:blipFill>
        <p:spPr>
          <a:xfrm rot="10800000">
            <a:off x="5464341" y="1085849"/>
            <a:ext cx="1263318" cy="5281865"/>
          </a:xfrm>
          <a:prstGeom prst="rect">
            <a:avLst/>
          </a:prstGeom>
        </p:spPr>
      </p:pic>
      <p:pic>
        <p:nvPicPr>
          <p:cNvPr id="14" name="Picture 13" descr="A tray of glasses filled with liquid&#10;&#10;Description automatically generated">
            <a:extLst>
              <a:ext uri="{FF2B5EF4-FFF2-40B4-BE49-F238E27FC236}">
                <a16:creationId xmlns:a16="http://schemas.microsoft.com/office/drawing/2014/main" id="{59A67647-1A52-1732-B6BA-515A86090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62" t="3922" r="38184" b="5469"/>
          <a:stretch/>
        </p:blipFill>
        <p:spPr>
          <a:xfrm rot="10800000">
            <a:off x="6989089" y="1085847"/>
            <a:ext cx="1263317" cy="5281865"/>
          </a:xfrm>
          <a:prstGeom prst="rect">
            <a:avLst/>
          </a:prstGeom>
        </p:spPr>
      </p:pic>
      <p:pic>
        <p:nvPicPr>
          <p:cNvPr id="15" name="Picture 14" descr="A tray of glasses filled with liquid&#10;&#10;Description automatically generated">
            <a:extLst>
              <a:ext uri="{FF2B5EF4-FFF2-40B4-BE49-F238E27FC236}">
                <a16:creationId xmlns:a16="http://schemas.microsoft.com/office/drawing/2014/main" id="{5E3C1D22-C14F-14BB-82A9-2C522DA75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56" t="3044" r="52590" b="6346"/>
          <a:stretch/>
        </p:blipFill>
        <p:spPr>
          <a:xfrm rot="10800000">
            <a:off x="8453682" y="1085846"/>
            <a:ext cx="1263317" cy="52818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4819A-93D3-18F1-0E53-7674927C585B}"/>
              </a:ext>
            </a:extLst>
          </p:cNvPr>
          <p:cNvSpPr txBox="1"/>
          <p:nvPr/>
        </p:nvSpPr>
        <p:spPr>
          <a:xfrm>
            <a:off x="3068052" y="490285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Gram-positive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CE363C-64AB-C0EF-B073-C5FF5B89C9CE}"/>
              </a:ext>
            </a:extLst>
          </p:cNvPr>
          <p:cNvCxnSpPr/>
          <p:nvPr/>
        </p:nvCxnSpPr>
        <p:spPr>
          <a:xfrm>
            <a:off x="2535153" y="962526"/>
            <a:ext cx="2727912" cy="0"/>
          </a:xfrm>
          <a:prstGeom prst="line">
            <a:avLst/>
          </a:prstGeom>
          <a:ln w="28575">
            <a:solidFill>
              <a:srgbClr val="B52216">
                <a:alpha val="8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A6772F-1F13-B22F-1F1F-7AAF43B7E08A}"/>
              </a:ext>
            </a:extLst>
          </p:cNvPr>
          <p:cNvCxnSpPr/>
          <p:nvPr/>
        </p:nvCxnSpPr>
        <p:spPr>
          <a:xfrm>
            <a:off x="5464340" y="962526"/>
            <a:ext cx="2727912" cy="0"/>
          </a:xfrm>
          <a:prstGeom prst="line">
            <a:avLst/>
          </a:prstGeom>
          <a:ln w="28575">
            <a:solidFill>
              <a:schemeClr val="accent1">
                <a:lumMod val="75000"/>
                <a:alpha val="8784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F7A3F1-4633-5029-D314-57DC6FF5744E}"/>
              </a:ext>
            </a:extLst>
          </p:cNvPr>
          <p:cNvCxnSpPr>
            <a:cxnSpLocks/>
          </p:cNvCxnSpPr>
          <p:nvPr/>
        </p:nvCxnSpPr>
        <p:spPr>
          <a:xfrm>
            <a:off x="8453682" y="958515"/>
            <a:ext cx="1263317" cy="4011"/>
          </a:xfrm>
          <a:prstGeom prst="line">
            <a:avLst/>
          </a:prstGeom>
          <a:ln w="28575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F76186-0E81-FC87-7E71-67D6982851B0}"/>
              </a:ext>
            </a:extLst>
          </p:cNvPr>
          <p:cNvSpPr txBox="1"/>
          <p:nvPr/>
        </p:nvSpPr>
        <p:spPr>
          <a:xfrm>
            <a:off x="5937959" y="48910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Gram-negative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C0DEB-DD5E-FB72-FBC5-ECCDB9B37652}"/>
              </a:ext>
            </a:extLst>
          </p:cNvPr>
          <p:cNvSpPr txBox="1"/>
          <p:nvPr/>
        </p:nvSpPr>
        <p:spPr>
          <a:xfrm>
            <a:off x="8192252" y="485092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Fungi</a:t>
            </a:r>
          </a:p>
        </p:txBody>
      </p:sp>
    </p:spTree>
    <p:extLst>
      <p:ext uri="{BB962C8B-B14F-4D97-AF65-F5344CB8AC3E}">
        <p14:creationId xmlns:p14="http://schemas.microsoft.com/office/powerpoint/2010/main" val="161485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91E40B-3F87-2D83-A016-03E81915B987}"/>
              </a:ext>
            </a:extLst>
          </p:cNvPr>
          <p:cNvSpPr txBox="1"/>
          <p:nvPr/>
        </p:nvSpPr>
        <p:spPr>
          <a:xfrm>
            <a:off x="481263" y="385011"/>
            <a:ext cx="517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LK952</a:t>
            </a:r>
          </a:p>
        </p:txBody>
      </p:sp>
      <p:pic>
        <p:nvPicPr>
          <p:cNvPr id="6" name="Picture 5" descr="A tray of clear cups with yellow liquid in them&#10;&#10;Description automatically generated">
            <a:extLst>
              <a:ext uri="{FF2B5EF4-FFF2-40B4-BE49-F238E27FC236}">
                <a16:creationId xmlns:a16="http://schemas.microsoft.com/office/drawing/2014/main" id="{2536AC7F-EA20-9556-7BC7-AB5E24504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91" t="3199" r="35036" b="4954"/>
          <a:stretch/>
        </p:blipFill>
        <p:spPr>
          <a:xfrm rot="10800000">
            <a:off x="2535153" y="998620"/>
            <a:ext cx="1311441" cy="5354053"/>
          </a:xfrm>
          <a:prstGeom prst="rect">
            <a:avLst/>
          </a:prstGeom>
        </p:spPr>
      </p:pic>
      <p:pic>
        <p:nvPicPr>
          <p:cNvPr id="7" name="Picture 6" descr="A tray of clear cups with yellow liquid in them&#10;&#10;Description automatically generated">
            <a:extLst>
              <a:ext uri="{FF2B5EF4-FFF2-40B4-BE49-F238E27FC236}">
                <a16:creationId xmlns:a16="http://schemas.microsoft.com/office/drawing/2014/main" id="{D811D7D5-A0A1-22B1-6FAD-942F65192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8" t="3199" r="51599" b="4954"/>
          <a:stretch/>
        </p:blipFill>
        <p:spPr>
          <a:xfrm rot="10800000">
            <a:off x="3944360" y="998622"/>
            <a:ext cx="1311441" cy="5354053"/>
          </a:xfrm>
          <a:prstGeom prst="rect">
            <a:avLst/>
          </a:prstGeom>
        </p:spPr>
      </p:pic>
      <p:pic>
        <p:nvPicPr>
          <p:cNvPr id="10" name="Picture 9" descr="A tray of clear glasses filled with liquid&#10;&#10;Description automatically generated">
            <a:extLst>
              <a:ext uri="{FF2B5EF4-FFF2-40B4-BE49-F238E27FC236}">
                <a16:creationId xmlns:a16="http://schemas.microsoft.com/office/drawing/2014/main" id="{28E8AF35-6084-7FCD-4022-D6BC1E6F7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21" t="4375" r="50206" b="3778"/>
          <a:stretch/>
        </p:blipFill>
        <p:spPr>
          <a:xfrm rot="10800000">
            <a:off x="5482406" y="998622"/>
            <a:ext cx="1311443" cy="5354054"/>
          </a:xfrm>
          <a:prstGeom prst="rect">
            <a:avLst/>
          </a:prstGeom>
        </p:spPr>
      </p:pic>
      <p:pic>
        <p:nvPicPr>
          <p:cNvPr id="14" name="Picture 13" descr="A tray of shot glasses&#10;&#10;Description automatically generated">
            <a:extLst>
              <a:ext uri="{FF2B5EF4-FFF2-40B4-BE49-F238E27FC236}">
                <a16:creationId xmlns:a16="http://schemas.microsoft.com/office/drawing/2014/main" id="{6A9893E7-41FC-1784-AF4F-EBF250810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90" t="4376" r="31837" b="3777"/>
          <a:stretch/>
        </p:blipFill>
        <p:spPr>
          <a:xfrm rot="10800000">
            <a:off x="8453682" y="998617"/>
            <a:ext cx="1311444" cy="5354056"/>
          </a:xfrm>
          <a:prstGeom prst="rect">
            <a:avLst/>
          </a:prstGeom>
        </p:spPr>
      </p:pic>
      <p:pic>
        <p:nvPicPr>
          <p:cNvPr id="16" name="Picture 15" descr="A tray of glasses filled with liquid&#10;&#10;Description automatically generated">
            <a:extLst>
              <a:ext uri="{FF2B5EF4-FFF2-40B4-BE49-F238E27FC236}">
                <a16:creationId xmlns:a16="http://schemas.microsoft.com/office/drawing/2014/main" id="{973F2737-D2D4-7BB4-6267-71AD38367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00" t="2477" r="49227" b="5677"/>
          <a:stretch/>
        </p:blipFill>
        <p:spPr>
          <a:xfrm rot="10800000">
            <a:off x="6880810" y="1014845"/>
            <a:ext cx="1311442" cy="53540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5C053B-01D5-D967-E110-5A84D3BDBD1B}"/>
              </a:ext>
            </a:extLst>
          </p:cNvPr>
          <p:cNvSpPr txBox="1"/>
          <p:nvPr/>
        </p:nvSpPr>
        <p:spPr>
          <a:xfrm>
            <a:off x="3068052" y="490285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Gram-positive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A64A47-D5EA-070A-680D-19BC4D312217}"/>
              </a:ext>
            </a:extLst>
          </p:cNvPr>
          <p:cNvCxnSpPr/>
          <p:nvPr/>
        </p:nvCxnSpPr>
        <p:spPr>
          <a:xfrm>
            <a:off x="2535153" y="962526"/>
            <a:ext cx="2727912" cy="0"/>
          </a:xfrm>
          <a:prstGeom prst="line">
            <a:avLst/>
          </a:prstGeom>
          <a:ln w="28575">
            <a:solidFill>
              <a:srgbClr val="B52216">
                <a:alpha val="8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EBA958-0556-3890-28FF-C1C1A999F422}"/>
              </a:ext>
            </a:extLst>
          </p:cNvPr>
          <p:cNvCxnSpPr/>
          <p:nvPr/>
        </p:nvCxnSpPr>
        <p:spPr>
          <a:xfrm>
            <a:off x="5464340" y="962526"/>
            <a:ext cx="2727912" cy="0"/>
          </a:xfrm>
          <a:prstGeom prst="line">
            <a:avLst/>
          </a:prstGeom>
          <a:ln w="28575">
            <a:solidFill>
              <a:schemeClr val="accent1">
                <a:lumMod val="75000"/>
                <a:alpha val="8784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104F7F-F986-3CD7-3317-F84979791098}"/>
              </a:ext>
            </a:extLst>
          </p:cNvPr>
          <p:cNvCxnSpPr>
            <a:cxnSpLocks/>
          </p:cNvCxnSpPr>
          <p:nvPr/>
        </p:nvCxnSpPr>
        <p:spPr>
          <a:xfrm>
            <a:off x="8453682" y="958515"/>
            <a:ext cx="1263317" cy="4011"/>
          </a:xfrm>
          <a:prstGeom prst="line">
            <a:avLst/>
          </a:prstGeom>
          <a:ln w="28575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DA0913-67A5-12FA-FEF2-F3BABDB4E831}"/>
              </a:ext>
            </a:extLst>
          </p:cNvPr>
          <p:cNvSpPr txBox="1"/>
          <p:nvPr/>
        </p:nvSpPr>
        <p:spPr>
          <a:xfrm>
            <a:off x="5937959" y="48910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67574D-8066-7603-36CF-B07C325A052A}"/>
              </a:ext>
            </a:extLst>
          </p:cNvPr>
          <p:cNvSpPr txBox="1"/>
          <p:nvPr/>
        </p:nvSpPr>
        <p:spPr>
          <a:xfrm>
            <a:off x="8192252" y="485092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Fungi</a:t>
            </a:r>
          </a:p>
        </p:txBody>
      </p:sp>
    </p:spTree>
    <p:extLst>
      <p:ext uri="{BB962C8B-B14F-4D97-AF65-F5344CB8AC3E}">
        <p14:creationId xmlns:p14="http://schemas.microsoft.com/office/powerpoint/2010/main" val="384105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70CF6-E33D-1AEE-3493-10DD7DF6316F}"/>
              </a:ext>
            </a:extLst>
          </p:cNvPr>
          <p:cNvSpPr txBox="1"/>
          <p:nvPr/>
        </p:nvSpPr>
        <p:spPr>
          <a:xfrm>
            <a:off x="481263" y="385011"/>
            <a:ext cx="517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LK960</a:t>
            </a:r>
          </a:p>
        </p:txBody>
      </p:sp>
      <p:pic>
        <p:nvPicPr>
          <p:cNvPr id="6" name="Picture 5" descr="A tray of clear cups with yellow liquid inside&#10;&#10;Description automatically generated">
            <a:extLst>
              <a:ext uri="{FF2B5EF4-FFF2-40B4-BE49-F238E27FC236}">
                <a16:creationId xmlns:a16="http://schemas.microsoft.com/office/drawing/2014/main" id="{859CF0E8-4561-3BB9-FE10-FDC8C21AC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37" t="5555" r="34970" b="4386"/>
          <a:stretch/>
        </p:blipFill>
        <p:spPr>
          <a:xfrm rot="10800000">
            <a:off x="2535153" y="1027839"/>
            <a:ext cx="1335506" cy="5246630"/>
          </a:xfrm>
          <a:prstGeom prst="rect">
            <a:avLst/>
          </a:prstGeom>
        </p:spPr>
      </p:pic>
      <p:pic>
        <p:nvPicPr>
          <p:cNvPr id="7" name="Picture 6" descr="A tray of clear cups with yellow liquid inside&#10;&#10;Description automatically generated">
            <a:extLst>
              <a:ext uri="{FF2B5EF4-FFF2-40B4-BE49-F238E27FC236}">
                <a16:creationId xmlns:a16="http://schemas.microsoft.com/office/drawing/2014/main" id="{2E35E71C-264C-BB6D-CA82-92CF7399D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9" t="4970" r="51228" b="4970"/>
          <a:stretch/>
        </p:blipFill>
        <p:spPr>
          <a:xfrm rot="10800000">
            <a:off x="3927559" y="1027839"/>
            <a:ext cx="1335506" cy="5246630"/>
          </a:xfrm>
          <a:prstGeom prst="rect">
            <a:avLst/>
          </a:prstGeom>
        </p:spPr>
      </p:pic>
      <p:pic>
        <p:nvPicPr>
          <p:cNvPr id="9" name="Picture 8" descr="A tray of glasses filled with liquid&#10;&#10;Description automatically generated">
            <a:extLst>
              <a:ext uri="{FF2B5EF4-FFF2-40B4-BE49-F238E27FC236}">
                <a16:creationId xmlns:a16="http://schemas.microsoft.com/office/drawing/2014/main" id="{364AAB5C-4159-D57A-DB9A-DCCD0C7BF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85" t="4853" r="35322" b="5087"/>
          <a:stretch/>
        </p:blipFill>
        <p:spPr>
          <a:xfrm rot="10800000">
            <a:off x="5464340" y="1027840"/>
            <a:ext cx="1335508" cy="5246629"/>
          </a:xfrm>
          <a:prstGeom prst="rect">
            <a:avLst/>
          </a:prstGeom>
        </p:spPr>
      </p:pic>
      <p:pic>
        <p:nvPicPr>
          <p:cNvPr id="10" name="Picture 9" descr="A tray of glasses filled with liquid&#10;&#10;Description automatically generated">
            <a:extLst>
              <a:ext uri="{FF2B5EF4-FFF2-40B4-BE49-F238E27FC236}">
                <a16:creationId xmlns:a16="http://schemas.microsoft.com/office/drawing/2014/main" id="{AA673E20-0650-90B6-AD2F-834ED048A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45" t="4970" r="51462" b="4970"/>
          <a:stretch/>
        </p:blipFill>
        <p:spPr>
          <a:xfrm rot="10800000">
            <a:off x="6856744" y="1027839"/>
            <a:ext cx="1335508" cy="5246629"/>
          </a:xfrm>
          <a:prstGeom prst="rect">
            <a:avLst/>
          </a:prstGeom>
        </p:spPr>
      </p:pic>
      <p:pic>
        <p:nvPicPr>
          <p:cNvPr id="12" name="Picture 11" descr="A tray of shot glasses with yellow liquid&#10;&#10;Description automatically generated">
            <a:extLst>
              <a:ext uri="{FF2B5EF4-FFF2-40B4-BE49-F238E27FC236}">
                <a16:creationId xmlns:a16="http://schemas.microsoft.com/office/drawing/2014/main" id="{0F749E79-C328-8933-B84A-A24DDE283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56" t="7309" r="37251" b="2631"/>
          <a:stretch/>
        </p:blipFill>
        <p:spPr>
          <a:xfrm rot="10800000">
            <a:off x="8414835" y="1027839"/>
            <a:ext cx="1335507" cy="5246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77EF29-27A6-1A50-E49D-59701BD11656}"/>
              </a:ext>
            </a:extLst>
          </p:cNvPr>
          <p:cNvSpPr txBox="1"/>
          <p:nvPr/>
        </p:nvSpPr>
        <p:spPr>
          <a:xfrm>
            <a:off x="3068052" y="490285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Gram-positive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7B799C-5869-2D62-8D6F-EB96F0D19A16}"/>
              </a:ext>
            </a:extLst>
          </p:cNvPr>
          <p:cNvCxnSpPr/>
          <p:nvPr/>
        </p:nvCxnSpPr>
        <p:spPr>
          <a:xfrm>
            <a:off x="2535153" y="962526"/>
            <a:ext cx="2727912" cy="0"/>
          </a:xfrm>
          <a:prstGeom prst="line">
            <a:avLst/>
          </a:prstGeom>
          <a:ln w="28575">
            <a:solidFill>
              <a:srgbClr val="B52216">
                <a:alpha val="8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BD98D1-C97F-D72A-772F-B7270DC5148B}"/>
              </a:ext>
            </a:extLst>
          </p:cNvPr>
          <p:cNvCxnSpPr/>
          <p:nvPr/>
        </p:nvCxnSpPr>
        <p:spPr>
          <a:xfrm>
            <a:off x="5464340" y="962526"/>
            <a:ext cx="2727912" cy="0"/>
          </a:xfrm>
          <a:prstGeom prst="line">
            <a:avLst/>
          </a:prstGeom>
          <a:ln w="28575">
            <a:solidFill>
              <a:schemeClr val="accent1">
                <a:lumMod val="75000"/>
                <a:alpha val="8784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4EB295-A80E-F938-F16C-8F9833CE2C57}"/>
              </a:ext>
            </a:extLst>
          </p:cNvPr>
          <p:cNvCxnSpPr>
            <a:cxnSpLocks/>
          </p:cNvCxnSpPr>
          <p:nvPr/>
        </p:nvCxnSpPr>
        <p:spPr>
          <a:xfrm>
            <a:off x="8453682" y="958515"/>
            <a:ext cx="1263317" cy="4011"/>
          </a:xfrm>
          <a:prstGeom prst="line">
            <a:avLst/>
          </a:prstGeom>
          <a:ln w="28575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D93306-777D-A1AC-2AA5-F71BC6EF8494}"/>
              </a:ext>
            </a:extLst>
          </p:cNvPr>
          <p:cNvSpPr txBox="1"/>
          <p:nvPr/>
        </p:nvSpPr>
        <p:spPr>
          <a:xfrm>
            <a:off x="5937959" y="48910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Gram-negative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877EA-70C2-EE2E-65CD-FEEF32513CBD}"/>
              </a:ext>
            </a:extLst>
          </p:cNvPr>
          <p:cNvSpPr txBox="1"/>
          <p:nvPr/>
        </p:nvSpPr>
        <p:spPr>
          <a:xfrm>
            <a:off x="8192252" y="485092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Fungi</a:t>
            </a:r>
          </a:p>
        </p:txBody>
      </p:sp>
    </p:spTree>
    <p:extLst>
      <p:ext uri="{BB962C8B-B14F-4D97-AF65-F5344CB8AC3E}">
        <p14:creationId xmlns:p14="http://schemas.microsoft.com/office/powerpoint/2010/main" val="407841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91D6CE-06D2-193F-31FD-3996243CDCA5}"/>
              </a:ext>
            </a:extLst>
          </p:cNvPr>
          <p:cNvSpPr txBox="1"/>
          <p:nvPr/>
        </p:nvSpPr>
        <p:spPr>
          <a:xfrm>
            <a:off x="481263" y="385011"/>
            <a:ext cx="517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LK1000</a:t>
            </a:r>
          </a:p>
        </p:txBody>
      </p:sp>
      <p:pic>
        <p:nvPicPr>
          <p:cNvPr id="6" name="Picture 5" descr="A tray of clear plastic cups with yellow liquid inside&#10;&#10;Description automatically generated">
            <a:extLst>
              <a:ext uri="{FF2B5EF4-FFF2-40B4-BE49-F238E27FC236}">
                <a16:creationId xmlns:a16="http://schemas.microsoft.com/office/drawing/2014/main" id="{5D9E3560-74DE-995D-5B61-9E8962C3C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52" t="6708" r="37358" b="8049"/>
          <a:stretch/>
        </p:blipFill>
        <p:spPr>
          <a:xfrm rot="10800000">
            <a:off x="2548910" y="1024506"/>
            <a:ext cx="1311459" cy="5310119"/>
          </a:xfrm>
          <a:prstGeom prst="rect">
            <a:avLst/>
          </a:prstGeom>
        </p:spPr>
      </p:pic>
      <p:pic>
        <p:nvPicPr>
          <p:cNvPr id="7" name="Picture 6" descr="A tray of clear plastic cups with yellow liquid inside&#10;&#10;Description automatically generated">
            <a:extLst>
              <a:ext uri="{FF2B5EF4-FFF2-40B4-BE49-F238E27FC236}">
                <a16:creationId xmlns:a16="http://schemas.microsoft.com/office/drawing/2014/main" id="{41A8C940-8E23-8AC2-7FBB-C485D5938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4" t="5160" r="53146" b="9597"/>
          <a:stretch/>
        </p:blipFill>
        <p:spPr>
          <a:xfrm rot="10800000">
            <a:off x="3951606" y="1024507"/>
            <a:ext cx="1311459" cy="5310119"/>
          </a:xfrm>
          <a:prstGeom prst="rect">
            <a:avLst/>
          </a:prstGeom>
        </p:spPr>
      </p:pic>
      <p:pic>
        <p:nvPicPr>
          <p:cNvPr id="9" name="Picture 8" descr="A tray of clear glasses filled with yellow liquid&#10;&#10;Description automatically generated">
            <a:extLst>
              <a:ext uri="{FF2B5EF4-FFF2-40B4-BE49-F238E27FC236}">
                <a16:creationId xmlns:a16="http://schemas.microsoft.com/office/drawing/2014/main" id="{8656DF02-3DBC-189F-31F4-4AC3E0C89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99" t="9804" r="39506" b="7627"/>
          <a:stretch/>
        </p:blipFill>
        <p:spPr>
          <a:xfrm rot="10800000">
            <a:off x="5470971" y="1024506"/>
            <a:ext cx="1311461" cy="5310121"/>
          </a:xfrm>
          <a:prstGeom prst="rect">
            <a:avLst/>
          </a:prstGeom>
        </p:spPr>
      </p:pic>
      <p:pic>
        <p:nvPicPr>
          <p:cNvPr id="10" name="Picture 9" descr="A tray of clear glasses filled with yellow liquid&#10;&#10;Description automatically generated">
            <a:extLst>
              <a:ext uri="{FF2B5EF4-FFF2-40B4-BE49-F238E27FC236}">
                <a16:creationId xmlns:a16="http://schemas.microsoft.com/office/drawing/2014/main" id="{3FE74CE6-AF85-9CF0-E931-C0EF8E5B4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0" t="9597" r="53560" b="5160"/>
          <a:stretch/>
        </p:blipFill>
        <p:spPr>
          <a:xfrm rot="10800000">
            <a:off x="6880793" y="1024506"/>
            <a:ext cx="1311459" cy="5310120"/>
          </a:xfrm>
          <a:prstGeom prst="rect">
            <a:avLst/>
          </a:prstGeom>
        </p:spPr>
      </p:pic>
      <p:pic>
        <p:nvPicPr>
          <p:cNvPr id="12" name="Picture 11" descr="A tray of clear cups with yellow liquid inside&#10;&#10;Description automatically generated">
            <a:extLst>
              <a:ext uri="{FF2B5EF4-FFF2-40B4-BE49-F238E27FC236}">
                <a16:creationId xmlns:a16="http://schemas.microsoft.com/office/drawing/2014/main" id="{D41336B6-CF23-AE82-60BA-BCBF1C04E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65" t="8153" r="35345" b="6605"/>
          <a:stretch/>
        </p:blipFill>
        <p:spPr>
          <a:xfrm rot="10800000">
            <a:off x="8422892" y="1024507"/>
            <a:ext cx="1311459" cy="5310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9CC772-7DB1-4BB6-E2C4-205DEEB26BE1}"/>
              </a:ext>
            </a:extLst>
          </p:cNvPr>
          <p:cNvSpPr txBox="1"/>
          <p:nvPr/>
        </p:nvSpPr>
        <p:spPr>
          <a:xfrm>
            <a:off x="3068052" y="490285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Gram-positive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21540D-014B-54EF-809A-377EF45625B9}"/>
              </a:ext>
            </a:extLst>
          </p:cNvPr>
          <p:cNvCxnSpPr/>
          <p:nvPr/>
        </p:nvCxnSpPr>
        <p:spPr>
          <a:xfrm>
            <a:off x="2535153" y="962526"/>
            <a:ext cx="2727912" cy="0"/>
          </a:xfrm>
          <a:prstGeom prst="line">
            <a:avLst/>
          </a:prstGeom>
          <a:ln w="28575">
            <a:solidFill>
              <a:srgbClr val="B52216">
                <a:alpha val="8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40CEF6-B15F-4836-730C-5E70F330228E}"/>
              </a:ext>
            </a:extLst>
          </p:cNvPr>
          <p:cNvCxnSpPr/>
          <p:nvPr/>
        </p:nvCxnSpPr>
        <p:spPr>
          <a:xfrm>
            <a:off x="5464340" y="962526"/>
            <a:ext cx="2727912" cy="0"/>
          </a:xfrm>
          <a:prstGeom prst="line">
            <a:avLst/>
          </a:prstGeom>
          <a:ln w="28575">
            <a:solidFill>
              <a:schemeClr val="accent1">
                <a:lumMod val="75000"/>
                <a:alpha val="8784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685BF6-6400-8D67-84EA-9CEBE7770A5F}"/>
              </a:ext>
            </a:extLst>
          </p:cNvPr>
          <p:cNvCxnSpPr>
            <a:cxnSpLocks/>
          </p:cNvCxnSpPr>
          <p:nvPr/>
        </p:nvCxnSpPr>
        <p:spPr>
          <a:xfrm>
            <a:off x="8453682" y="958515"/>
            <a:ext cx="1263317" cy="4011"/>
          </a:xfrm>
          <a:prstGeom prst="line">
            <a:avLst/>
          </a:prstGeom>
          <a:ln w="28575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884718-D9BF-D7CA-0DC3-4DD1B1CAC513}"/>
              </a:ext>
            </a:extLst>
          </p:cNvPr>
          <p:cNvSpPr txBox="1"/>
          <p:nvPr/>
        </p:nvSpPr>
        <p:spPr>
          <a:xfrm>
            <a:off x="5937959" y="48910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Gram-negative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D63DC-EB4B-BC73-B009-9C5144FF01D7}"/>
              </a:ext>
            </a:extLst>
          </p:cNvPr>
          <p:cNvSpPr txBox="1"/>
          <p:nvPr/>
        </p:nvSpPr>
        <p:spPr>
          <a:xfrm>
            <a:off x="8192252" y="485092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Fungi</a:t>
            </a:r>
          </a:p>
        </p:txBody>
      </p:sp>
    </p:spTree>
    <p:extLst>
      <p:ext uri="{BB962C8B-B14F-4D97-AF65-F5344CB8AC3E}">
        <p14:creationId xmlns:p14="http://schemas.microsoft.com/office/powerpoint/2010/main" val="145536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E9EA83-F61A-08D1-8F49-3780F63ED41E}"/>
              </a:ext>
            </a:extLst>
          </p:cNvPr>
          <p:cNvSpPr txBox="1"/>
          <p:nvPr/>
        </p:nvSpPr>
        <p:spPr>
          <a:xfrm>
            <a:off x="481263" y="385011"/>
            <a:ext cx="517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LK1337</a:t>
            </a:r>
          </a:p>
        </p:txBody>
      </p:sp>
      <p:pic>
        <p:nvPicPr>
          <p:cNvPr id="6" name="Picture 5" descr="A tray of clear cups with yellow liquid inside&#10;&#10;Description automatically generated">
            <a:extLst>
              <a:ext uri="{FF2B5EF4-FFF2-40B4-BE49-F238E27FC236}">
                <a16:creationId xmlns:a16="http://schemas.microsoft.com/office/drawing/2014/main" id="{2358C692-1E7D-8FC1-3608-DA32A7FE6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74" t="8979" r="35810" b="8255"/>
          <a:stretch/>
        </p:blipFill>
        <p:spPr>
          <a:xfrm rot="10800000">
            <a:off x="2572319" y="1049529"/>
            <a:ext cx="1286445" cy="5318187"/>
          </a:xfrm>
          <a:prstGeom prst="rect">
            <a:avLst/>
          </a:prstGeom>
        </p:spPr>
      </p:pic>
      <p:pic>
        <p:nvPicPr>
          <p:cNvPr id="7" name="Picture 6" descr="A tray of clear cups with yellow liquid inside&#10;&#10;Description automatically generated">
            <a:extLst>
              <a:ext uri="{FF2B5EF4-FFF2-40B4-BE49-F238E27FC236}">
                <a16:creationId xmlns:a16="http://schemas.microsoft.com/office/drawing/2014/main" id="{05ABB752-4684-9DAD-37F8-26014638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2" t="8617" r="50362" b="8617"/>
          <a:stretch/>
        </p:blipFill>
        <p:spPr>
          <a:xfrm rot="10800000">
            <a:off x="3909274" y="1049528"/>
            <a:ext cx="1286445" cy="5318187"/>
          </a:xfrm>
          <a:prstGeom prst="rect">
            <a:avLst/>
          </a:prstGeom>
        </p:spPr>
      </p:pic>
      <p:pic>
        <p:nvPicPr>
          <p:cNvPr id="9" name="Picture 8" descr="A tray of glasses filled with liquid&#10;&#10;Description automatically generated">
            <a:extLst>
              <a:ext uri="{FF2B5EF4-FFF2-40B4-BE49-F238E27FC236}">
                <a16:creationId xmlns:a16="http://schemas.microsoft.com/office/drawing/2014/main" id="{EAA0DE8C-53D9-9C39-3E6C-168DDDDA4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8" t="10629" r="35036" b="6605"/>
          <a:stretch/>
        </p:blipFill>
        <p:spPr>
          <a:xfrm rot="10800000">
            <a:off x="5486848" y="1049528"/>
            <a:ext cx="1286445" cy="5318186"/>
          </a:xfrm>
          <a:prstGeom prst="rect">
            <a:avLst/>
          </a:prstGeom>
        </p:spPr>
      </p:pic>
      <p:pic>
        <p:nvPicPr>
          <p:cNvPr id="10" name="Picture 9" descr="A tray of glasses filled with liquid&#10;&#10;Description automatically generated">
            <a:extLst>
              <a:ext uri="{FF2B5EF4-FFF2-40B4-BE49-F238E27FC236}">
                <a16:creationId xmlns:a16="http://schemas.microsoft.com/office/drawing/2014/main" id="{25DF0339-0FDF-EED7-351B-6807C4FE6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22" t="11186" r="50362" b="6048"/>
          <a:stretch/>
        </p:blipFill>
        <p:spPr>
          <a:xfrm rot="10800000">
            <a:off x="6905807" y="1049528"/>
            <a:ext cx="1286445" cy="5318186"/>
          </a:xfrm>
          <a:prstGeom prst="rect">
            <a:avLst/>
          </a:prstGeom>
        </p:spPr>
      </p:pic>
      <p:pic>
        <p:nvPicPr>
          <p:cNvPr id="12" name="Picture 11" descr="A tray of clear cups with yellow liquid inside&#10;&#10;Description automatically generated">
            <a:extLst>
              <a:ext uri="{FF2B5EF4-FFF2-40B4-BE49-F238E27FC236}">
                <a16:creationId xmlns:a16="http://schemas.microsoft.com/office/drawing/2014/main" id="{DC34DD3C-5E1A-2BCE-AE52-2AA04D76B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5" t="10629" r="32249" b="6605"/>
          <a:stretch/>
        </p:blipFill>
        <p:spPr>
          <a:xfrm rot="10800000">
            <a:off x="8441926" y="1049528"/>
            <a:ext cx="1286445" cy="5318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B963E2-0864-101A-2364-9AEDF7B0034F}"/>
              </a:ext>
            </a:extLst>
          </p:cNvPr>
          <p:cNvSpPr txBox="1"/>
          <p:nvPr/>
        </p:nvSpPr>
        <p:spPr>
          <a:xfrm>
            <a:off x="3068052" y="490285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Gram-positive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B19CB6-5E3F-3310-35E9-9554FB2B7614}"/>
              </a:ext>
            </a:extLst>
          </p:cNvPr>
          <p:cNvCxnSpPr/>
          <p:nvPr/>
        </p:nvCxnSpPr>
        <p:spPr>
          <a:xfrm>
            <a:off x="2535153" y="962526"/>
            <a:ext cx="2727912" cy="0"/>
          </a:xfrm>
          <a:prstGeom prst="line">
            <a:avLst/>
          </a:prstGeom>
          <a:ln w="28575">
            <a:solidFill>
              <a:srgbClr val="B52216">
                <a:alpha val="8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CCF818-D3AC-622E-F2F4-A5505CE9F32F}"/>
              </a:ext>
            </a:extLst>
          </p:cNvPr>
          <p:cNvCxnSpPr/>
          <p:nvPr/>
        </p:nvCxnSpPr>
        <p:spPr>
          <a:xfrm>
            <a:off x="5464340" y="962526"/>
            <a:ext cx="2727912" cy="0"/>
          </a:xfrm>
          <a:prstGeom prst="line">
            <a:avLst/>
          </a:prstGeom>
          <a:ln w="28575">
            <a:solidFill>
              <a:schemeClr val="accent1">
                <a:lumMod val="75000"/>
                <a:alpha val="8784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561455-368E-3CEC-D07E-6A1871041C7C}"/>
              </a:ext>
            </a:extLst>
          </p:cNvPr>
          <p:cNvCxnSpPr>
            <a:cxnSpLocks/>
          </p:cNvCxnSpPr>
          <p:nvPr/>
        </p:nvCxnSpPr>
        <p:spPr>
          <a:xfrm>
            <a:off x="8453682" y="958515"/>
            <a:ext cx="1263317" cy="4011"/>
          </a:xfrm>
          <a:prstGeom prst="line">
            <a:avLst/>
          </a:prstGeom>
          <a:ln w="28575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698A27-8163-403F-E25C-245F9720481F}"/>
              </a:ext>
            </a:extLst>
          </p:cNvPr>
          <p:cNvSpPr txBox="1"/>
          <p:nvPr/>
        </p:nvSpPr>
        <p:spPr>
          <a:xfrm>
            <a:off x="5937959" y="489103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Gram-negative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646BFD-6F7C-5674-C432-7652DFB9882A}"/>
              </a:ext>
            </a:extLst>
          </p:cNvPr>
          <p:cNvSpPr txBox="1"/>
          <p:nvPr/>
        </p:nvSpPr>
        <p:spPr>
          <a:xfrm>
            <a:off x="8192252" y="485092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Fungi</a:t>
            </a:r>
          </a:p>
        </p:txBody>
      </p:sp>
    </p:spTree>
    <p:extLst>
      <p:ext uri="{BB962C8B-B14F-4D97-AF65-F5344CB8AC3E}">
        <p14:creationId xmlns:p14="http://schemas.microsoft.com/office/powerpoint/2010/main" val="232298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4D23E2-7CA3-DECF-81B1-5002551F2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37" y="40427"/>
            <a:ext cx="9579125" cy="677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0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10E97-A5D9-7F6F-6B18-68D69D00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95" y="0"/>
            <a:ext cx="9693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59</Words>
  <Application>Microsoft Macintosh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UYEN THY NGUYEN</dc:creator>
  <cp:lastModifiedBy>UYEN THY NGUYEN</cp:lastModifiedBy>
  <cp:revision>4</cp:revision>
  <dcterms:created xsi:type="dcterms:W3CDTF">2023-09-22T19:06:40Z</dcterms:created>
  <dcterms:modified xsi:type="dcterms:W3CDTF">2023-09-22T20:49:56Z</dcterms:modified>
</cp:coreProperties>
</file>